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69" r:id="rId14"/>
    <p:sldId id="270" r:id="rId15"/>
    <p:sldId id="257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30/08/2016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37456" y="404664"/>
            <a:ext cx="7772400" cy="1080120"/>
          </a:xfrm>
        </p:spPr>
        <p:txBody>
          <a:bodyPr>
            <a:normAutofit/>
          </a:bodyPr>
          <a:lstStyle/>
          <a:p>
            <a:r>
              <a:rPr lang="es-CO" sz="4800" b="1" dirty="0" smtClean="0"/>
              <a:t>MI JORNADA ESPIRITUAL</a:t>
            </a:r>
            <a:endParaRPr lang="es-CO" sz="4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381" y="1700808"/>
            <a:ext cx="609600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lecha doblada"/>
          <p:cNvSpPr/>
          <p:nvPr/>
        </p:nvSpPr>
        <p:spPr>
          <a:xfrm rot="16200000">
            <a:off x="2274345" y="3993231"/>
            <a:ext cx="874559" cy="3624064"/>
          </a:xfrm>
          <a:prstGeom prst="ben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5" name="4 Flecha doblada"/>
          <p:cNvSpPr/>
          <p:nvPr/>
        </p:nvSpPr>
        <p:spPr>
          <a:xfrm rot="5400000" flipH="1">
            <a:off x="5989960" y="4166042"/>
            <a:ext cx="874557" cy="3278437"/>
          </a:xfrm>
          <a:prstGeom prst="ben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9785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b="1" i="1" dirty="0"/>
              <a:t>MI JORNADA ESPIRITUAL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99715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Una </a:t>
            </a:r>
            <a:r>
              <a:rPr lang="es-CO" dirty="0"/>
              <a:t>vez yo habité en «</a:t>
            </a:r>
            <a:r>
              <a:rPr lang="es-CO" dirty="0">
                <a:latin typeface="Agency FB" pitchFamily="34" charset="0"/>
              </a:rPr>
              <a:t>moradas de maldad</a:t>
            </a:r>
            <a:r>
              <a:rPr lang="es-CO" dirty="0"/>
              <a:t>» </a:t>
            </a:r>
            <a:r>
              <a:rPr lang="es-CO" dirty="0" smtClean="0">
                <a:solidFill>
                  <a:srgbClr val="FF0000"/>
                </a:solidFill>
              </a:rPr>
              <a:t>(Sal. </a:t>
            </a:r>
            <a:r>
              <a:rPr lang="es-CO" dirty="0">
                <a:solidFill>
                  <a:srgbClr val="FF0000"/>
                </a:solidFill>
              </a:rPr>
              <a:t>84:10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Anduve </a:t>
            </a:r>
            <a:r>
              <a:rPr lang="es-CO" dirty="0"/>
              <a:t>«</a:t>
            </a:r>
            <a:r>
              <a:rPr lang="es-CO" dirty="0">
                <a:latin typeface="Agency FB" pitchFamily="34" charset="0"/>
              </a:rPr>
              <a:t>siguiendo la corriente de este mundo, conforme al príncipe de la potestad del aire, el espíritu que ahora opera en los hijos de desobediencia</a:t>
            </a:r>
            <a:r>
              <a:rPr lang="es-CO" dirty="0"/>
              <a:t>»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Ef. 2:2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Y</a:t>
            </a:r>
            <a:r>
              <a:rPr lang="es-CO" dirty="0" smtClean="0"/>
              <a:t> </a:t>
            </a:r>
            <a:r>
              <a:rPr lang="es-CO" dirty="0"/>
              <a:t>viví «</a:t>
            </a:r>
            <a:r>
              <a:rPr lang="es-CO" dirty="0">
                <a:latin typeface="Agency FB" pitchFamily="34" charset="0"/>
              </a:rPr>
              <a:t>en los deseos de (mi) carne, haciendo la voluntad de la carne y de los pensamientos, y (era) por naturaleza (hijo) de ira, lo mismo que los demás</a:t>
            </a:r>
            <a:r>
              <a:rPr lang="es-CO" dirty="0" smtClean="0"/>
              <a:t>» </a:t>
            </a:r>
            <a:r>
              <a:rPr lang="es-CO" dirty="0">
                <a:solidFill>
                  <a:srgbClr val="FF0000"/>
                </a:solidFill>
              </a:rPr>
              <a:t>(Ef. 2:3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Entonces </a:t>
            </a:r>
            <a:r>
              <a:rPr lang="es-CO" dirty="0"/>
              <a:t>oí «</a:t>
            </a:r>
            <a:r>
              <a:rPr lang="es-CO" dirty="0">
                <a:latin typeface="Agency FB" pitchFamily="34" charset="0"/>
              </a:rPr>
              <a:t>al gran sumo sacerdote que traspasó los cielos, Jesús el Hijo de Dios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(He. </a:t>
            </a:r>
            <a:r>
              <a:rPr lang="es-CO" dirty="0">
                <a:solidFill>
                  <a:srgbClr val="FF0000"/>
                </a:solidFill>
              </a:rPr>
              <a:t>4:14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Quien </a:t>
            </a:r>
            <a:r>
              <a:rPr lang="es-CO" dirty="0"/>
              <a:t>está construyendo una morada para mí «</a:t>
            </a:r>
            <a:r>
              <a:rPr lang="es-CO" dirty="0">
                <a:latin typeface="Agency FB" pitchFamily="34" charset="0"/>
              </a:rPr>
              <a:t>en la casa de mi Padre», donde «hay muchas moradas</a:t>
            </a:r>
            <a:r>
              <a:rPr lang="es-CO" dirty="0"/>
              <a:t>» </a:t>
            </a:r>
            <a:r>
              <a:rPr lang="es-CO" dirty="0" smtClean="0">
                <a:solidFill>
                  <a:srgbClr val="FF0000"/>
                </a:solidFill>
              </a:rPr>
              <a:t>(Jun</a:t>
            </a:r>
            <a:r>
              <a:rPr lang="es-CO" dirty="0">
                <a:solidFill>
                  <a:srgbClr val="FF0000"/>
                </a:solidFill>
              </a:rPr>
              <a:t>. 14:2)</a:t>
            </a:r>
            <a:r>
              <a:rPr lang="es-CO" dirty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12968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970784" cy="114300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200" dirty="0" smtClean="0"/>
              <a:t>Recuerda que un día terminará tu jornada.</a:t>
            </a:r>
            <a:endParaRPr lang="es-CO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93704" y="4800560"/>
            <a:ext cx="3754760" cy="576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000" b="1" dirty="0" smtClean="0"/>
              <a:t>Como para el cristiano</a:t>
            </a:r>
            <a:endParaRPr lang="es-CO" sz="2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44365"/>
            <a:ext cx="3744416" cy="2987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5"/>
            <a:ext cx="4032448" cy="540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5593" y="345758"/>
            <a:ext cx="3796368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es-CO" sz="3200" dirty="0"/>
              <a:t>Recuerda que un día terminará tu jornada.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27584" y="4869160"/>
            <a:ext cx="26441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/>
              <a:t>Tanto para el mundano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971600" y="5373216"/>
            <a:ext cx="7200800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b="1" dirty="0" smtClean="0"/>
              <a:t>Dios </a:t>
            </a:r>
            <a:r>
              <a:rPr lang="es-CO" sz="2400" b="1" dirty="0"/>
              <a:t>traerá toda obra a juicio, [el cual se hará] sobre toda cosa oculta, buena o mala</a:t>
            </a:r>
            <a:r>
              <a:rPr lang="es-CO" sz="2400" b="1" dirty="0" smtClean="0"/>
              <a:t>.</a:t>
            </a:r>
          </a:p>
          <a:p>
            <a:pPr algn="ctr"/>
            <a:r>
              <a:rPr lang="es-CO" sz="2400" b="1" dirty="0" smtClean="0"/>
              <a:t> </a:t>
            </a:r>
            <a:r>
              <a:rPr lang="es-CO" sz="2400" b="1" u="sng" dirty="0" smtClean="0"/>
              <a:t>Ecle.12:14.</a:t>
            </a:r>
            <a:endParaRPr lang="es-CO" sz="2400" b="1" u="sng" dirty="0"/>
          </a:p>
        </p:txBody>
      </p:sp>
    </p:spTree>
    <p:extLst>
      <p:ext uri="{BB962C8B-B14F-4D97-AF65-F5344CB8AC3E}">
        <p14:creationId xmlns:p14="http://schemas.microsoft.com/office/powerpoint/2010/main" val="301974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Una vez yo estuve completamente desesperado, exactamente «</a:t>
            </a:r>
            <a:r>
              <a:rPr lang="es-CO" dirty="0">
                <a:latin typeface="Agency FB" pitchFamily="34" charset="0"/>
              </a:rPr>
              <a:t>como está escrito: No hay justo, ni aun uno; no hay quien entienda, no hay quien busque a Dios. Todos se desviaron, a una se hicieron inútiles; no hay quien haga lo bueno, no hay ni siquiera uno. Sepulcro abierto es su garganta; con su lengua engañan. Veneno de áspides hay debajo de sus labios; su boca está llena de maldición y de amargura. Sus pies se apresuran para derramar sangre; quebranto y desventura hay en sus caminos; y no conocieron camino de paz. No hay temor de Dios delante de sus ojos. Pero sabemos que todo lo que la ley dice, lo dice a los que están bajo la ley, para que toda boca se cierre y todo el mundo quede bajo el juicio de </a:t>
            </a:r>
            <a:r>
              <a:rPr lang="es-CO" dirty="0" smtClean="0">
                <a:latin typeface="Agency FB" pitchFamily="34" charset="0"/>
              </a:rPr>
              <a:t>Dios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(Rom. </a:t>
            </a:r>
            <a:r>
              <a:rPr lang="es-CO" dirty="0">
                <a:solidFill>
                  <a:srgbClr val="FF0000"/>
                </a:solidFill>
              </a:rPr>
              <a:t>3:10-19).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Hice </a:t>
            </a:r>
            <a:r>
              <a:rPr lang="es-CO" dirty="0"/>
              <a:t>entonces una indagación: «</a:t>
            </a:r>
            <a:r>
              <a:rPr lang="es-CO" dirty="0">
                <a:latin typeface="Agency FB" pitchFamily="34" charset="0"/>
              </a:rPr>
              <a:t>Jesús les dijo: ¿Creéis que puedo hacer esto? Ellos dijeron: Sí, Señor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(Mt. 9:28). </a:t>
            </a:r>
          </a:p>
        </p:txBody>
      </p:sp>
    </p:spTree>
    <p:extLst>
      <p:ext uri="{BB962C8B-B14F-4D97-AF65-F5344CB8AC3E}">
        <p14:creationId xmlns:p14="http://schemas.microsoft.com/office/powerpoint/2010/main" val="2857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Así lo encontré en «</a:t>
            </a:r>
            <a:r>
              <a:rPr lang="es-CO" dirty="0">
                <a:latin typeface="Agency FB" pitchFamily="34" charset="0"/>
              </a:rPr>
              <a:t>un lugar llamado Gólgota, que significa: Lugar de la Calavera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Mt. 27:33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él me </a:t>
            </a:r>
            <a:r>
              <a:rPr lang="es-CO" dirty="0" smtClean="0"/>
              <a:t>dijo </a:t>
            </a:r>
            <a:r>
              <a:rPr lang="es-CO" dirty="0"/>
              <a:t>«</a:t>
            </a:r>
            <a:r>
              <a:rPr lang="es-CO" dirty="0">
                <a:latin typeface="Agency FB" pitchFamily="34" charset="0"/>
              </a:rPr>
              <a:t>si confesares con tu boca que Jesús es el Señor, y creyeres en tu corazón que Dios le levantó de los muertos, serás salvo. Porque con el corazón se cree para justicia, pero con la boca se confiesa para salvación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(Rom</a:t>
            </a:r>
            <a:r>
              <a:rPr lang="es-CO" b="1" dirty="0">
                <a:solidFill>
                  <a:srgbClr val="FF0000"/>
                </a:solidFill>
              </a:rPr>
              <a:t>. 10:9). </a:t>
            </a:r>
          </a:p>
          <a:p>
            <a:pPr marL="0" indent="0" algn="ctr">
              <a:buNone/>
            </a:pPr>
            <a:r>
              <a:rPr lang="es-CO" dirty="0"/>
              <a:t>Ahora yo he sido limpiado de «</a:t>
            </a:r>
            <a:r>
              <a:rPr lang="es-CO" dirty="0">
                <a:latin typeface="Agency FB" pitchFamily="34" charset="0"/>
              </a:rPr>
              <a:t>la vieja levadura para que (fuese) nueva masa, sin levadura como (soy); porque (mi) pascua, que es Cristo, ya fue sacrificada por (mí</a:t>
            </a:r>
            <a:r>
              <a:rPr lang="es-CO" dirty="0" smtClean="0"/>
              <a:t>)»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b="1" dirty="0">
                <a:solidFill>
                  <a:srgbClr val="FF0000"/>
                </a:solidFill>
              </a:rPr>
              <a:t>(1ª Cor. 5:7</a:t>
            </a:r>
            <a:r>
              <a:rPr lang="es-CO" b="1" dirty="0" smtClean="0">
                <a:solidFill>
                  <a:srgbClr val="FF0000"/>
                </a:solidFill>
              </a:rPr>
              <a:t>)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y </a:t>
            </a:r>
            <a:r>
              <a:rPr lang="es-CO" dirty="0">
                <a:latin typeface="Agency FB" pitchFamily="34" charset="0"/>
              </a:rPr>
              <a:t>«(recibí) el don del Espíritu Santo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Hech. 2:38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r>
              <a:rPr lang="es-CO" dirty="0" smtClean="0">
                <a:latin typeface="Agency FB" pitchFamily="34" charset="0"/>
              </a:rPr>
              <a:t>Que </a:t>
            </a:r>
            <a:r>
              <a:rPr lang="es-CO" dirty="0">
                <a:latin typeface="Agency FB" pitchFamily="34" charset="0"/>
              </a:rPr>
              <a:t>habita dentro de mí</a:t>
            </a:r>
            <a:r>
              <a:rPr lang="es-CO" dirty="0" smtClean="0">
                <a:latin typeface="Agency FB" pitchFamily="34" charset="0"/>
              </a:rPr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Hoy yo recorro «</a:t>
            </a:r>
            <a:r>
              <a:rPr lang="es-CO" dirty="0">
                <a:latin typeface="Agency FB" pitchFamily="34" charset="0"/>
              </a:rPr>
              <a:t>el camino, la verdad y la vida</a:t>
            </a:r>
            <a:r>
              <a:rPr lang="es-CO" dirty="0"/>
              <a:t>» </a:t>
            </a:r>
            <a:r>
              <a:rPr lang="es-CO" b="1" dirty="0">
                <a:solidFill>
                  <a:srgbClr val="FF0000"/>
                </a:solidFill>
              </a:rPr>
              <a:t>(Jn. 14:6)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/>
              <a:t>Ahora veo a Dios, pues «</a:t>
            </a:r>
            <a:r>
              <a:rPr lang="es-CO" dirty="0">
                <a:latin typeface="Agency FB" pitchFamily="34" charset="0"/>
              </a:rPr>
              <a:t>quien me ve a mí, dice Jesús, ve al Padre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Jn. 14:9). </a:t>
            </a:r>
          </a:p>
        </p:txBody>
      </p:sp>
    </p:spTree>
    <p:extLst>
      <p:ext uri="{BB962C8B-B14F-4D97-AF65-F5344CB8AC3E}">
        <p14:creationId xmlns:p14="http://schemas.microsoft.com/office/powerpoint/2010/main" val="413495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90000"/>
          </a:bodyPr>
          <a:lstStyle/>
          <a:p>
            <a:r>
              <a:rPr lang="es-CO" sz="3100" dirty="0"/>
              <a:t> </a:t>
            </a:r>
            <a:r>
              <a:rPr lang="es-CO" sz="3100" dirty="0" smtClean="0"/>
              <a:t>«</a:t>
            </a:r>
            <a:r>
              <a:rPr lang="es-CO" sz="3100" dirty="0" smtClean="0">
                <a:latin typeface="Agency FB" pitchFamily="34" charset="0"/>
              </a:rPr>
              <a:t>El ángel tenía </a:t>
            </a:r>
            <a:r>
              <a:rPr lang="es-CO" sz="3100" dirty="0">
                <a:latin typeface="Agency FB" pitchFamily="34" charset="0"/>
              </a:rPr>
              <a:t>el Evangelio eterno para que evangelizase a los que moran en la tierra, y a toda nación y tribu y lengua y </a:t>
            </a:r>
            <a:r>
              <a:rPr lang="es-CO" sz="3100" dirty="0" smtClean="0">
                <a:latin typeface="Agency FB" pitchFamily="34" charset="0"/>
              </a:rPr>
              <a:t>pu</a:t>
            </a:r>
            <a:r>
              <a:rPr lang="es-CO" sz="3100" dirty="0" smtClean="0"/>
              <a:t>eblo» </a:t>
            </a:r>
            <a:r>
              <a:rPr lang="es-CO" sz="3100" b="1" dirty="0" smtClean="0"/>
              <a:t>Apoc.14:6.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085184"/>
            <a:ext cx="8291264" cy="144016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Cristo es la solución para el hombre a través de todos los siglos. Él nos invita hoy, no le dejemos esperar. Como María magdalena, no importa los pecados cometidos, Él perdona limpia y salva.</a:t>
            </a:r>
            <a:endParaRPr lang="es-CO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024336" cy="3059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72816"/>
            <a:ext cx="2655979" cy="3059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72816"/>
            <a:ext cx="2736304" cy="305941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00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285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6334780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Tu no te puedes esconder de Dios</a:t>
            </a:r>
          </a:p>
        </p:txBody>
      </p:sp>
    </p:spTree>
    <p:extLst>
      <p:ext uri="{BB962C8B-B14F-4D97-AF65-F5344CB8AC3E}">
        <p14:creationId xmlns:p14="http://schemas.microsoft.com/office/powerpoint/2010/main" val="73894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Finalmente, encontré la casa que tanto había buscado «</a:t>
            </a:r>
            <a:r>
              <a:rPr lang="es-CO" dirty="0">
                <a:latin typeface="Agency FB" pitchFamily="34" charset="0"/>
              </a:rPr>
              <a:t>una casa no hecha de manos, eterna, en los cielos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(2ª Cor. 5:1).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casa tiene solamente una puerta, pues «</a:t>
            </a:r>
            <a:r>
              <a:rPr lang="es-CO" dirty="0">
                <a:latin typeface="Agency FB" pitchFamily="34" charset="0"/>
              </a:rPr>
              <a:t>el que por mí entrare –</a:t>
            </a:r>
            <a:r>
              <a:rPr lang="es-CO" dirty="0"/>
              <a:t>dijo Jesús</a:t>
            </a:r>
            <a:r>
              <a:rPr lang="es-CO" dirty="0">
                <a:latin typeface="Agency FB" pitchFamily="34" charset="0"/>
              </a:rPr>
              <a:t>– será salvo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Jn. 10:9).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Ahora </a:t>
            </a:r>
            <a:r>
              <a:rPr lang="es-CO" dirty="0"/>
              <a:t>yo comprendo la verdad de la declaración de Jesús: «</a:t>
            </a:r>
            <a:r>
              <a:rPr lang="es-CO" dirty="0">
                <a:latin typeface="Agency FB" pitchFamily="34" charset="0"/>
              </a:rPr>
              <a:t>Al que llama, se le abrirá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(Mt. 7:7).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785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La casa en que vivo hoy posee una sala de música: «</a:t>
            </a:r>
            <a:r>
              <a:rPr lang="es-CO" dirty="0">
                <a:latin typeface="Agency FB" pitchFamily="34" charset="0"/>
              </a:rPr>
              <a:t>Gloriaos en su santo nombre; alégrese el corazón de los que buscan a Jehová. Buscad a Jehová y su poder; buscad siempre su rostro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Sal</a:t>
            </a:r>
            <a:r>
              <a:rPr lang="es-CO" dirty="0">
                <a:solidFill>
                  <a:srgbClr val="FF0000"/>
                </a:solidFill>
              </a:rPr>
              <a:t>. 105:3-4).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Posee </a:t>
            </a:r>
            <a:r>
              <a:rPr lang="es-CO" dirty="0"/>
              <a:t>un cuarto para conversación, donde yo debo orar «sin cesar»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(1 Tés. </a:t>
            </a:r>
            <a:r>
              <a:rPr lang="es-CO" dirty="0">
                <a:solidFill>
                  <a:srgbClr val="FF0000"/>
                </a:solidFill>
              </a:rPr>
              <a:t>5:17).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Tiene</a:t>
            </a:r>
            <a:r>
              <a:rPr lang="es-CO" dirty="0"/>
              <a:t>, asimismo, un cuarto de lectura, para escudriñar «</a:t>
            </a:r>
            <a:r>
              <a:rPr lang="es-CO" dirty="0">
                <a:latin typeface="Agency FB" pitchFamily="34" charset="0"/>
              </a:rPr>
              <a:t>cada día las Escrituras para ver si estas cosas (son) así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Hech. 17:11).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Tiene </a:t>
            </a:r>
            <a:r>
              <a:rPr lang="es-CO" dirty="0"/>
              <a:t>un salón para predicaciones: «</a:t>
            </a:r>
            <a:r>
              <a:rPr lang="es-CO" dirty="0">
                <a:latin typeface="Agency FB" pitchFamily="34" charset="0"/>
              </a:rPr>
              <a:t>Me he hecho débil a los débiles, para ganar a los débiles; a todos me he hecho de todo, para que de todos modos salve a algunos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1Cor</a:t>
            </a:r>
            <a:r>
              <a:rPr lang="es-CO" dirty="0">
                <a:solidFill>
                  <a:srgbClr val="FF0000"/>
                </a:solidFill>
              </a:rPr>
              <a:t>. 9:22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06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Para finalizar, mi cuarto es «</a:t>
            </a:r>
            <a:r>
              <a:rPr lang="es-CO" dirty="0">
                <a:latin typeface="Agency FB" pitchFamily="34" charset="0"/>
              </a:rPr>
              <a:t>el pecho de Jesús</a:t>
            </a:r>
            <a:r>
              <a:rPr lang="es-CO" dirty="0"/>
              <a:t>» </a:t>
            </a:r>
            <a:r>
              <a:rPr lang="es-CO" dirty="0">
                <a:solidFill>
                  <a:srgbClr val="FF0000"/>
                </a:solidFill>
              </a:rPr>
              <a:t>(Jn. 13:25);</a:t>
            </a:r>
            <a:r>
              <a:rPr lang="es-CO" dirty="0"/>
              <a:t> mi actual residencia es donde «</a:t>
            </a:r>
            <a:r>
              <a:rPr lang="es-CO" dirty="0">
                <a:latin typeface="Agency FB" pitchFamily="34" charset="0"/>
              </a:rPr>
              <a:t>estoy juntamente crucificado (con Cristo), y ya no vivo yo, mas vive Cristo en mí; y lo que ahora vivo en la carne, lo vivo en la fe del Hijo de Dios, el cual me amó y se entregó a sí mismo por mí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(Gal</a:t>
            </a:r>
            <a:r>
              <a:rPr lang="es-CO" dirty="0">
                <a:solidFill>
                  <a:srgbClr val="FF0000"/>
                </a:solidFill>
              </a:rPr>
              <a:t>. 2:20).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Mi </a:t>
            </a:r>
            <a:r>
              <a:rPr lang="es-CO" dirty="0"/>
              <a:t>dirección es «</a:t>
            </a:r>
            <a:r>
              <a:rPr lang="es-CO" dirty="0">
                <a:latin typeface="Agency FB" pitchFamily="34" charset="0"/>
              </a:rPr>
              <a:t>los lugares celestiales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(Ef. 2:6).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Siempre </a:t>
            </a:r>
            <a:r>
              <a:rPr lang="es-CO" dirty="0"/>
              <a:t>que usted me visite en el espíritu de «</a:t>
            </a:r>
            <a:r>
              <a:rPr lang="es-CO" dirty="0">
                <a:latin typeface="Agency FB" pitchFamily="34" charset="0"/>
              </a:rPr>
              <a:t>bienaventurado el hombre que me escucha, (es decir, oye la Sabiduría, que es Cristo) velando a mis puertas cada día, aguardando a los postes de mis puertas</a:t>
            </a:r>
            <a:r>
              <a:rPr lang="es-CO" dirty="0"/>
              <a:t>» </a:t>
            </a:r>
            <a:r>
              <a:rPr lang="es-CO" dirty="0">
                <a:solidFill>
                  <a:srgbClr val="FF0000"/>
                </a:solidFill>
              </a:rPr>
              <a:t>(Prov. 8:34), </a:t>
            </a:r>
            <a:r>
              <a:rPr lang="es-CO" dirty="0"/>
              <a:t>usted me encontrará; y no sólo a mí, sino también a los santos mis compañeros.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Dé </a:t>
            </a:r>
            <a:r>
              <a:rPr lang="es-CO" dirty="0"/>
              <a:t>oídos a lo que el siervo dice: «</a:t>
            </a:r>
            <a:r>
              <a:rPr lang="es-CO" dirty="0">
                <a:latin typeface="Agency FB" pitchFamily="34" charset="0"/>
              </a:rPr>
              <a:t>Venid, que ya todo está preparado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Luc</a:t>
            </a:r>
            <a:r>
              <a:rPr lang="es-CO" dirty="0">
                <a:solidFill>
                  <a:srgbClr val="FF0000"/>
                </a:solidFill>
              </a:rPr>
              <a:t>. 14:17).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44700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Entonces, «</a:t>
            </a:r>
            <a:r>
              <a:rPr lang="es-CO" dirty="0">
                <a:latin typeface="Agency FB" pitchFamily="34" charset="0"/>
              </a:rPr>
              <a:t>nosotros, los que vivimos, los que hayamos quedado, seremos arrebatados juntamente con ellos en las nubes para recibir al Señor en el aire, y así estaremos siempre con el Señor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(1Tés</a:t>
            </a:r>
            <a:r>
              <a:rPr lang="es-CO" dirty="0">
                <a:solidFill>
                  <a:srgbClr val="FF0000"/>
                </a:solidFill>
              </a:rPr>
              <a:t>. 4:17).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Después </a:t>
            </a:r>
            <a:r>
              <a:rPr lang="es-CO" dirty="0"/>
              <a:t>de que se cumplan estas palabras, yo iré a mi hogar, donde «</a:t>
            </a:r>
            <a:r>
              <a:rPr lang="es-CO" dirty="0">
                <a:latin typeface="Agency FB" pitchFamily="34" charset="0"/>
              </a:rPr>
              <a:t>vi tronos, y se sentaron sobre ellos … y vi las almas de los decapitados por causa del testimonio de Jesús, y por la palabra de Dios, los que no habían adorado a la bestia ni a su imagen, y que no recibieron la marca en sus frentes ni en sus manos; y vivieron y reinaron con Cristo mil años. Pero los otros muertos no volvieron a vivir hasta que se cumplieron mil años. Esta es la primera resurrección. Bienaventurado y santo el que tiene parte en la primera resurrección; la segunda muerte no tiene potestad sobre éstos, sino que serán sacerdotes de Dios y de Cristo, y reinarán con él mil años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Ap. 20:4-6).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4247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Autofit/>
          </a:bodyPr>
          <a:lstStyle/>
          <a:p>
            <a:r>
              <a:rPr lang="es-CO" sz="2400" dirty="0" smtClean="0">
                <a:latin typeface="Agency FB" pitchFamily="34" charset="0"/>
              </a:rPr>
              <a:t>«Esta </a:t>
            </a:r>
            <a:r>
              <a:rPr lang="es-CO" sz="2400" dirty="0">
                <a:latin typeface="Agency FB" pitchFamily="34" charset="0"/>
              </a:rPr>
              <a:t>es la primera resurrección. Bienaventurado y santo el que tiene parte en la primera resurrección; la segunda muerte no tiene potestad sobre éstos, sino que serán sacerdotes de Dios y de Cristo, y reinarán con él mil </a:t>
            </a:r>
            <a:r>
              <a:rPr lang="es-CO" sz="2400" dirty="0" smtClean="0">
                <a:latin typeface="Agency FB" pitchFamily="34" charset="0"/>
              </a:rPr>
              <a:t>años»</a:t>
            </a:r>
            <a:endParaRPr lang="es-CO" sz="2400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013176"/>
            <a:ext cx="8568952" cy="1584176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b="1" dirty="0" smtClean="0"/>
              <a:t>La primera resurrección es la de los santos, y ascenderán al cielo para recibir la morada que Cristo fue a prepararles. </a:t>
            </a:r>
          </a:p>
          <a:p>
            <a:pPr marL="0" indent="0" algn="ctr">
              <a:buNone/>
            </a:pPr>
            <a:r>
              <a:rPr lang="es-CO" sz="2400" b="1" dirty="0" smtClean="0"/>
              <a:t>Los impíos resucitarán mil años después, para recibir su pago, la muerte eterna.</a:t>
            </a:r>
            <a:endParaRPr lang="es-CO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5"/>
            <a:ext cx="3024336" cy="302721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44826"/>
            <a:ext cx="2564110" cy="302721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945" y="1844825"/>
            <a:ext cx="2592288" cy="30272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17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Y el cántico que entonaré será: «</a:t>
            </a:r>
            <a:r>
              <a:rPr lang="es-CO" dirty="0">
                <a:latin typeface="Agency FB" pitchFamily="34" charset="0"/>
              </a:rPr>
              <a:t>un nuevo cántico, diciendo: Digno eres de tomar el libro y de abrir sus sellos; porque tú fuiste inmolado, y con tu sangre nos has redimido para Dios, de todo linaje y lengua y pueblo y nación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(Ap. 5:9).</a:t>
            </a:r>
          </a:p>
          <a:p>
            <a:pPr marL="0" indent="0" algn="ctr">
              <a:buNone/>
            </a:pPr>
            <a:r>
              <a:rPr lang="es-CO" dirty="0"/>
              <a:t>No mucho después, juntamente con mis amados me mudaré para un «</a:t>
            </a:r>
            <a:r>
              <a:rPr lang="es-CO" dirty="0">
                <a:latin typeface="Agency FB" pitchFamily="34" charset="0"/>
              </a:rPr>
              <a:t>cielo nuevo y una tierra nueva; porque el primer cielo y la primera tierra pasaron, y el mar ya no existe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Ap. 21:1).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Pues</a:t>
            </a:r>
            <a:r>
              <a:rPr lang="es-CO" dirty="0"/>
              <a:t>, «</a:t>
            </a:r>
            <a:r>
              <a:rPr lang="es-CO" dirty="0">
                <a:latin typeface="Agency FB" pitchFamily="34" charset="0"/>
              </a:rPr>
              <a:t>esperamos, según sus promesas, cielos nuevos y tierra nueva, en los cuales mora la justicia</a:t>
            </a:r>
            <a:r>
              <a:rPr lang="es-CO" dirty="0"/>
              <a:t>»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(2Pd</a:t>
            </a:r>
            <a:r>
              <a:rPr lang="es-CO" dirty="0">
                <a:solidFill>
                  <a:srgbClr val="FF0000"/>
                </a:solidFill>
              </a:rPr>
              <a:t>. 3:13).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1924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184576"/>
          </a:xfr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4000" dirty="0" smtClean="0">
                <a:solidFill>
                  <a:schemeClr val="bg1"/>
                </a:solidFill>
              </a:rPr>
              <a:t>Y </a:t>
            </a:r>
            <a:r>
              <a:rPr lang="es-CO" sz="4000" dirty="0">
                <a:solidFill>
                  <a:schemeClr val="bg1"/>
                </a:solidFill>
              </a:rPr>
              <a:t>así, en esa ocasión, la palabra «</a:t>
            </a:r>
            <a:r>
              <a:rPr lang="es-CO" sz="4000" dirty="0">
                <a:solidFill>
                  <a:schemeClr val="bg1"/>
                </a:solidFill>
                <a:latin typeface="Agency FB" pitchFamily="34" charset="0"/>
              </a:rPr>
              <a:t>si alguno está en Cristo, nueva criatura es; las cosas viejas pasaron; he aquí todas son hechas nuevas», será plenamente cumplida, y de forma gloriosa experimentaré la verdad de esta otra palabra: «Regocijaos en el Señor siempre. Otra vez digo: ¡Regocijaos</a:t>
            </a:r>
            <a:r>
              <a:rPr lang="es-CO" sz="4000" dirty="0">
                <a:solidFill>
                  <a:schemeClr val="bg1"/>
                </a:solidFill>
              </a:rPr>
              <a:t>» </a:t>
            </a:r>
            <a:endParaRPr lang="es-CO" sz="40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sz="4000" u="sng" dirty="0" smtClean="0">
                <a:solidFill>
                  <a:srgbClr val="FFFF00"/>
                </a:solidFill>
              </a:rPr>
              <a:t>(Fil</a:t>
            </a:r>
            <a:r>
              <a:rPr lang="es-CO" sz="4000" u="sng" dirty="0">
                <a:solidFill>
                  <a:srgbClr val="FFFF00"/>
                </a:solidFill>
              </a:rPr>
              <a:t>. 4:4).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645241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/>
          </a:bodyPr>
          <a:lstStyle/>
          <a:p>
            <a:r>
              <a:rPr lang="es-CO" sz="5400" b="1" dirty="0" smtClean="0"/>
              <a:t>Conclusión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De </a:t>
            </a:r>
            <a:r>
              <a:rPr lang="es-CO" dirty="0"/>
              <a:t>esta misma forma los santos del pasado hicieron su jornada espiritual. Sin embargo, estas líneas representan lo que yo mismo he experimentado y ardientemente espero.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verdad, al escribir esta última parte, yo me encontraba con lágrimas de gozo. Supongo, asimismo, que usted, que es salvo, posee el mismo sentimiento en relación al regreso del Señor Jesús.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Aquellos </a:t>
            </a:r>
            <a:r>
              <a:rPr lang="es-CO" dirty="0"/>
              <a:t>que son lavados por la sangre de Jesús son, naturalmente, optimistas para con la vida. Pero tú, que no tienes la seguridad de tu </a:t>
            </a:r>
            <a:r>
              <a:rPr lang="es-CO" dirty="0" smtClean="0"/>
              <a:t>salvación</a:t>
            </a:r>
            <a:r>
              <a:rPr lang="es-CO" dirty="0" smtClean="0"/>
              <a:t>. Medita en ello, por que de lo contrario, te espera </a:t>
            </a:r>
            <a:r>
              <a:rPr lang="es-CO" dirty="0" smtClean="0"/>
              <a:t>la </a:t>
            </a:r>
            <a:r>
              <a:rPr lang="es-CO" dirty="0"/>
              <a:t>muerte </a:t>
            </a:r>
            <a:r>
              <a:rPr lang="es-CO" dirty="0" smtClean="0"/>
              <a:t>eterna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400" b="1" dirty="0" smtClean="0"/>
              <a:t>Por </a:t>
            </a:r>
            <a:r>
              <a:rPr lang="es-CO" sz="3400" b="1" dirty="0"/>
              <a:t>favor, considera este asunto.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3687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282155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Autofit/>
          </a:bodyPr>
          <a:lstStyle/>
          <a:p>
            <a:r>
              <a:rPr lang="es-CO" sz="2800" dirty="0" smtClean="0"/>
              <a:t>«He </a:t>
            </a:r>
            <a:r>
              <a:rPr lang="es-CO" sz="2800" dirty="0"/>
              <a:t>aquí, que yo estoy parado a la puerta y llamo; si alguno oyere mi voz, y abriere la puerta, entraré a él, y cenaré con él, y él </a:t>
            </a:r>
            <a:r>
              <a:rPr lang="es-CO" sz="2800" dirty="0" smtClean="0"/>
              <a:t>conmigo». </a:t>
            </a:r>
            <a:r>
              <a:rPr lang="es-CO" sz="2800" u="sng" dirty="0" smtClean="0"/>
              <a:t>Apoc.3.20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224136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«Deje </a:t>
            </a:r>
            <a:r>
              <a:rPr lang="es-CO" sz="2400" dirty="0"/>
              <a:t>el impío su camino; y el varón inicuo, sus pensamientos; y vuélvase al SEÑOR, el cual tendrá de él misericordia; y al Dios nuestro, el cual será grande en </a:t>
            </a:r>
            <a:r>
              <a:rPr lang="es-CO" sz="2400" dirty="0" smtClean="0"/>
              <a:t>perdonar» </a:t>
            </a:r>
            <a:r>
              <a:rPr lang="es-CO" sz="2400" u="sng" dirty="0" smtClean="0"/>
              <a:t>Isaías 55:7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00808"/>
            <a:ext cx="3240360" cy="33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46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1741</Words>
  <Application>Microsoft Office PowerPoint</Application>
  <PresentationFormat>Presentación en pantalla (4:3)</PresentationFormat>
  <Paragraphs>90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MI JORNADA ESPIRITUAL</vt:lpstr>
      <vt:lpstr>MI JORNADA ESPIRITUAL</vt:lpstr>
      <vt:lpstr>Recuerda que un día terminará tu jornada.</vt:lpstr>
      <vt:lpstr>Presentación de PowerPoint</vt:lpstr>
      <vt:lpstr>Presentación de PowerPoint</vt:lpstr>
      <vt:lpstr> «El ángel tenía el Evangelio eterno para que evangelizase a los que moran en la tierra, y a toda nación y tribu y lengua y pueblo» Apoc.14:6.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«Esta es la primera resurrección. Bienaventurado y santo el que tiene parte en la primera resurrección; la segunda muerte no tiene potestad sobre éstos, sino que serán sacerdotes de Dios y de Cristo, y reinarán con él mil años»</vt:lpstr>
      <vt:lpstr>Presentación de PowerPoint</vt:lpstr>
      <vt:lpstr>Presentación de PowerPoint</vt:lpstr>
      <vt:lpstr>Conclusión</vt:lpstr>
      <vt:lpstr>«He aquí, que yo estoy parado a la puerta y llamo; si alguno oyere mi voz, y abriere la puerta, entraré a él, y cenaré con él, y él conmigo». Apoc.3.20.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JORNADA ESPIRITUAL</dc:title>
  <dc:creator>FAMILIA FIERRO CH</dc:creator>
  <cp:lastModifiedBy>TEMAS DE FE</cp:lastModifiedBy>
  <cp:revision>43</cp:revision>
  <dcterms:created xsi:type="dcterms:W3CDTF">2013-12-07T02:58:12Z</dcterms:created>
  <dcterms:modified xsi:type="dcterms:W3CDTF">2016-08-31T02:20:09Z</dcterms:modified>
</cp:coreProperties>
</file>